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43"/>
  </p:notesMasterIdLst>
  <p:sldIdLst>
    <p:sldId id="312" r:id="rId2"/>
    <p:sldId id="275" r:id="rId3"/>
    <p:sldId id="318" r:id="rId4"/>
    <p:sldId id="317" r:id="rId5"/>
    <p:sldId id="276" r:id="rId6"/>
    <p:sldId id="277" r:id="rId7"/>
    <p:sldId id="280" r:id="rId8"/>
    <p:sldId id="302" r:id="rId9"/>
    <p:sldId id="278" r:id="rId10"/>
    <p:sldId id="279" r:id="rId11"/>
    <p:sldId id="303" r:id="rId12"/>
    <p:sldId id="304" r:id="rId13"/>
    <p:sldId id="316" r:id="rId14"/>
    <p:sldId id="300" r:id="rId15"/>
    <p:sldId id="301" r:id="rId16"/>
    <p:sldId id="259" r:id="rId17"/>
    <p:sldId id="269" r:id="rId18"/>
    <p:sldId id="270" r:id="rId19"/>
    <p:sldId id="310" r:id="rId20"/>
    <p:sldId id="305" r:id="rId21"/>
    <p:sldId id="311" r:id="rId22"/>
    <p:sldId id="308" r:id="rId23"/>
    <p:sldId id="309" r:id="rId24"/>
    <p:sldId id="261" r:id="rId25"/>
    <p:sldId id="272" r:id="rId26"/>
    <p:sldId id="283" r:id="rId27"/>
    <p:sldId id="31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2" r:id="rId36"/>
    <p:sldId id="293" r:id="rId37"/>
    <p:sldId id="294" r:id="rId38"/>
    <p:sldId id="295" r:id="rId39"/>
    <p:sldId id="314" r:id="rId40"/>
    <p:sldId id="315" r:id="rId41"/>
    <p:sldId id="296" r:id="rId4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6DA845AB-0407-4FC5-B4E8-9045F5D03A4B}">
          <p14:sldIdLst>
            <p14:sldId id="312"/>
            <p14:sldId id="275"/>
            <p14:sldId id="318"/>
            <p14:sldId id="317"/>
            <p14:sldId id="276"/>
            <p14:sldId id="277"/>
            <p14:sldId id="280"/>
            <p14:sldId id="302"/>
            <p14:sldId id="278"/>
            <p14:sldId id="279"/>
            <p14:sldId id="303"/>
            <p14:sldId id="304"/>
            <p14:sldId id="316"/>
            <p14:sldId id="300"/>
            <p14:sldId id="301"/>
            <p14:sldId id="259"/>
            <p14:sldId id="269"/>
            <p14:sldId id="270"/>
            <p14:sldId id="310"/>
            <p14:sldId id="305"/>
            <p14:sldId id="311"/>
            <p14:sldId id="308"/>
            <p14:sldId id="309"/>
            <p14:sldId id="261"/>
            <p14:sldId id="272"/>
            <p14:sldId id="283"/>
            <p14:sldId id="31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314"/>
            <p14:sldId id="31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14" y="1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EAABE-E5CF-4249-8973-F6C978A62565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9D863-D554-4C70-AFC8-7F39FAB44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17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2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8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80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3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73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75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43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18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4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97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5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59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rtalaction.com.br/inferencia/intervalo-de-confianc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chive.siam.org/news/news.php?id=637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ct.com/fundamentals-of-statistics/Markov-Chain-Monte-Carlo-diagnostic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enriquepgomide/caRtola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Bayesian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Continued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28571"/>
            <a:ext cx="9144000" cy="1655762"/>
          </a:xfrm>
        </p:spPr>
        <p:txBody>
          <a:bodyPr/>
          <a:lstStyle/>
          <a:p>
            <a:r>
              <a:rPr lang="pt-BR" smtClean="0"/>
              <a:t>Flavio </a:t>
            </a:r>
            <a:r>
              <a:rPr lang="pt-BR" dirty="0" err="1"/>
              <a:t>Fontanella</a:t>
            </a:r>
            <a:endParaRPr lang="pt-BR" dirty="0"/>
          </a:p>
          <a:p>
            <a:r>
              <a:rPr lang="pt-BR" dirty="0"/>
              <a:t>João </a:t>
            </a:r>
            <a:r>
              <a:rPr lang="pt-BR" dirty="0" err="1"/>
              <a:t>Passeri</a:t>
            </a:r>
            <a:endParaRPr lang="pt-BR" dirty="0"/>
          </a:p>
          <a:p>
            <a:r>
              <a:rPr lang="pt-BR" dirty="0"/>
              <a:t>Luiz Fernando Maia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73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Priori Ajustada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2053431"/>
            <a:ext cx="7648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EB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40563"/>
              </p:ext>
            </p:extLst>
          </p:nvPr>
        </p:nvGraphicFramePr>
        <p:xfrm>
          <a:off x="838200" y="1784681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Henrique Dourado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Diego Souza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Deyverson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Jael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Gabriel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Fábio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Róger</a:t>
                      </a:r>
                      <a:r>
                        <a:rPr lang="pt-BR" dirty="0">
                          <a:effectLst/>
                        </a:rPr>
                        <a:t> Guedes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Bruno Henrique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4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EB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570002"/>
              </p:ext>
            </p:extLst>
          </p:nvPr>
        </p:nvGraphicFramePr>
        <p:xfrm>
          <a:off x="838200" y="1784681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Henrique Dourado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Diego Souza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Deyverson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Jael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Gabriel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Fábio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Róger</a:t>
                      </a:r>
                      <a:r>
                        <a:rPr lang="pt-BR" dirty="0">
                          <a:effectLst/>
                        </a:rPr>
                        <a:t> Guedes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Bruno Henrique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Picture 2" descr="Resultado de imagem para henrique dour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19" y="2566876"/>
            <a:ext cx="6000750" cy="39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5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Priori </a:t>
            </a:r>
            <a:r>
              <a:rPr lang="pt-BR" dirty="0" err="1" smtClean="0"/>
              <a:t>vs</a:t>
            </a:r>
            <a:r>
              <a:rPr lang="pt-BR" dirty="0" smtClean="0"/>
              <a:t> Posteriori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304" y="1690688"/>
            <a:ext cx="8361391" cy="43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65087"/>
            <a:ext cx="9024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146961" y="5284519"/>
            <a:ext cx="5664530" cy="43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62100" y="5186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562100" y="5284519"/>
            <a:ext cx="8905733" cy="141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14500" y="6710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713D95A4-FF29-4D77-9662-214577668CE2}"/>
              </a:ext>
            </a:extLst>
          </p:cNvPr>
          <p:cNvSpPr txBox="1">
            <a:spLocks/>
          </p:cNvSpPr>
          <p:nvPr/>
        </p:nvSpPr>
        <p:spPr>
          <a:xfrm>
            <a:off x="1401288" y="5311815"/>
            <a:ext cx="9942572" cy="1369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dirty="0"/>
              <a:t>N máquinas caça-níqueis.</a:t>
            </a:r>
          </a:p>
          <a:p>
            <a:pPr marL="0" indent="0" algn="ctr">
              <a:buNone/>
            </a:pPr>
            <a:r>
              <a:rPr lang="pt-BR" sz="2600" dirty="0"/>
              <a:t> Cada uma com sua própria probabilidade (desconhecida) de que o jogador vença.</a:t>
            </a:r>
          </a:p>
          <a:p>
            <a:pPr marL="0" indent="0" algn="ctr">
              <a:buNone/>
            </a:pPr>
            <a:r>
              <a:rPr lang="pt-BR" sz="2600" dirty="0"/>
              <a:t>Que estratégia adotar para maximizar os lucros?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342900" indent="-342900"/>
            <a:endParaRPr lang="pt-BR" dirty="0"/>
          </a:p>
          <a:p>
            <a:pPr marL="342900" indent="-342900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2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65087"/>
            <a:ext cx="9024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662545" y="5237018"/>
            <a:ext cx="8621486" cy="1472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713D95A4-FF29-4D77-9662-214577668CE2}"/>
              </a:ext>
            </a:extLst>
          </p:cNvPr>
          <p:cNvSpPr txBox="1">
            <a:spLocks/>
          </p:cNvSpPr>
          <p:nvPr/>
        </p:nvSpPr>
        <p:spPr>
          <a:xfrm>
            <a:off x="1401288" y="5503593"/>
            <a:ext cx="9942572" cy="11506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Vamos analisar o problema e implementar uma solução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em um Notebook após a apresentação.</a:t>
            </a:r>
          </a:p>
          <a:p>
            <a:pPr marL="342900" indent="-342900"/>
            <a:endParaRPr lang="pt-BR" dirty="0"/>
          </a:p>
          <a:p>
            <a:pPr marL="342900" indent="-342900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562100" y="5186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6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6D259-F6E3-45EB-A317-2F9486B6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Teoria da Decisão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3A8CC8-1592-42D4-9FF5-A4651D8E1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1225"/>
                <a:ext cx="6596270" cy="4164358"/>
              </a:xfrm>
            </p:spPr>
            <p:txBody>
              <a:bodyPr/>
              <a:lstStyle/>
              <a:p>
                <a:r>
                  <a:rPr lang="pt-BR" dirty="0"/>
                  <a:t>É necessário para especificar um problema de decisão:</a:t>
                </a:r>
              </a:p>
              <a:p>
                <a:r>
                  <a:rPr lang="pt-BR" dirty="0"/>
                  <a:t>Espaço de parâmetros, </a:t>
                </a:r>
                <a:r>
                  <a:rPr lang="el-GR" dirty="0"/>
                  <a:t>Θ</a:t>
                </a:r>
                <a:endParaRPr lang="pt-BR" dirty="0"/>
              </a:p>
              <a:p>
                <a:r>
                  <a:rPr lang="pt-BR" dirty="0"/>
                  <a:t>Espaços de resultados, </a:t>
                </a:r>
                <a:r>
                  <a:rPr lang="el-GR" dirty="0"/>
                  <a:t>Ω</a:t>
                </a:r>
                <a:r>
                  <a:rPr lang="pt-BR" dirty="0"/>
                  <a:t> </a:t>
                </a:r>
              </a:p>
              <a:p>
                <a:r>
                  <a:rPr lang="pt-BR" dirty="0"/>
                  <a:t>Espaços de ações,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33A8CC8-1592-42D4-9FF5-A4651D8E1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1225"/>
                <a:ext cx="6596270" cy="4164358"/>
              </a:xfrm>
              <a:blipFill rotWithShape="0">
                <a:blip r:embed="rId2"/>
                <a:stretch>
                  <a:fillRect l="-1664" t="-2489" r="-26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51498B3-9DCD-4F5B-816A-CC42DF48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058" y="2181225"/>
            <a:ext cx="3028743" cy="30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C6331-D058-4933-8973-3FE379CB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Essenciais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6FEBB91-D262-4F40-A81C-134886569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4425"/>
                <a:ext cx="10515600" cy="4351338"/>
              </a:xfrm>
            </p:spPr>
            <p:txBody>
              <a:bodyPr/>
              <a:lstStyle/>
              <a:p>
                <a:r>
                  <a:rPr lang="pt-BR" dirty="0" smtClean="0"/>
                  <a:t>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egra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decis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 smtClean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perda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endParaRPr lang="pt-BR" b="0" dirty="0"/>
              </a:p>
              <a:p>
                <a:r>
                  <a:rPr lang="pt-BR" b="0" dirty="0" smtClean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6FEBB91-D262-4F40-A81C-134886569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44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4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D7EAA-53A5-42B3-B495-2F1B6D8C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1D013281-CE36-4669-A767-19E58592C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217638"/>
              </p:ext>
            </p:extLst>
          </p:nvPr>
        </p:nvGraphicFramePr>
        <p:xfrm>
          <a:off x="6440557" y="1825624"/>
          <a:ext cx="4913244" cy="1708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7748">
                  <a:extLst>
                    <a:ext uri="{9D8B030D-6E8A-4147-A177-3AD203B41FA5}">
                      <a16:colId xmlns:a16="http://schemas.microsoft.com/office/drawing/2014/main" val="631389026"/>
                    </a:ext>
                  </a:extLst>
                </a:gridCol>
                <a:gridCol w="1637748">
                  <a:extLst>
                    <a:ext uri="{9D8B030D-6E8A-4147-A177-3AD203B41FA5}">
                      <a16:colId xmlns:a16="http://schemas.microsoft.com/office/drawing/2014/main" val="2864582880"/>
                    </a:ext>
                  </a:extLst>
                </a:gridCol>
                <a:gridCol w="1637748">
                  <a:extLst>
                    <a:ext uri="{9D8B030D-6E8A-4147-A177-3AD203B41FA5}">
                      <a16:colId xmlns:a16="http://schemas.microsoft.com/office/drawing/2014/main" val="1568111999"/>
                    </a:ext>
                  </a:extLst>
                </a:gridCol>
              </a:tblGrid>
              <a:tr h="53445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EFICIENTE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EFICIENTE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48691"/>
                  </a:ext>
                </a:extLst>
              </a:tr>
              <a:tr h="53445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23560"/>
                  </a:ext>
                </a:extLst>
              </a:tr>
              <a:tr h="53445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LANÇA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531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832CD09-1740-411B-9D4A-E4A3DAB9B50E}"/>
                  </a:ext>
                </a:extLst>
              </p:cNvPr>
              <p:cNvSpPr txBox="1"/>
              <p:nvPr/>
            </p:nvSpPr>
            <p:spPr>
              <a:xfrm>
                <a:off x="954157" y="1690688"/>
                <a:ext cx="53008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Decisão de lançar ou não uma droga no mercado. 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Podemos associar, droga eficiente para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400" dirty="0"/>
                  <a:t> e não eficiente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400" dirty="0"/>
                  <a:t> e as possíveis ações como lança a droga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400" dirty="0"/>
                  <a:t> e não lança 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pt-BR" sz="2400" dirty="0"/>
                  <a:t> 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Suponha que podemos construir a tabela ao lado. E suponhamos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832CD09-1740-411B-9D4A-E4A3DAB9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7" y="1690688"/>
                <a:ext cx="5300869" cy="3785652"/>
              </a:xfrm>
              <a:prstGeom prst="rect">
                <a:avLst/>
              </a:prstGeom>
              <a:blipFill>
                <a:blip r:embed="rId2"/>
                <a:stretch>
                  <a:fillRect l="-1841" t="-1288" r="-1036" b="-27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8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5BFCC6-D9AF-4374-B889-79859C124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666" y="22828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100=1400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+100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600=600−600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somente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=0,25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5BFCC6-D9AF-4374-B889-79859C12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6" y="22828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4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Qual proporção é maior?</a:t>
            </a:r>
          </a:p>
          <a:p>
            <a:pPr marL="0" indent="0" algn="ctr">
              <a:buNone/>
            </a:pPr>
            <a:r>
              <a:rPr lang="pt-BR" dirty="0"/>
              <a:t>A: 1 de 2</a:t>
            </a:r>
          </a:p>
          <a:p>
            <a:pPr marL="0" indent="0" algn="ctr">
              <a:buNone/>
            </a:pPr>
            <a:r>
              <a:rPr lang="pt-BR" dirty="0"/>
              <a:t>B: 40 de 100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8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AB7A67A-4B97-4CA1-8CB5-9334A628A9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64292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dirty="0"/>
                  <a:t>As mais comuns são a funções de perda quadrática e função de perda absoluta.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Função Perda Quadrática, definida por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pode se mostrar neste caso que o estimador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será a média da distribuição atualizada.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B7A67A-4B97-4CA1-8CB5-9334A628A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4292"/>
                <a:ext cx="105156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Perda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1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Perda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2692"/>
                <a:ext cx="10515600" cy="4351338"/>
              </a:xfrm>
            </p:spPr>
            <p:txBody>
              <a:bodyPr/>
              <a:lstStyle/>
              <a:p>
                <a:pPr algn="just"/>
                <a:r>
                  <a:rPr lang="pt-BR" dirty="0"/>
                  <a:t>A perda quadrática é criticada por penalizar demais o erro.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A função de perda absoluta definida por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pt-BR" dirty="0"/>
                  <a:t>, acrescenta punição que cresce linearmente com o erro de estimação. 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 Neste caso o estimador é associado a mediana da </a:t>
                </a:r>
                <a:r>
                  <a:rPr lang="pt-BR" dirty="0" smtClean="0"/>
                  <a:t>posteriori.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2692"/>
                <a:ext cx="10515600" cy="4351338"/>
              </a:xfrm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B20026-B682-43FF-A7B2-33581C2CB9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764" y="1690688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dirty="0" smtClean="0"/>
                  <a:t>Seja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pt-BR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 smtClean="0"/>
                      <m:t>Θ</m:t>
                    </m:r>
                    <m:r>
                      <m:rPr>
                        <m:nor/>
                      </m:rPr>
                      <a:rPr lang="pt-BR" dirty="0" smtClean="0"/>
                      <m:t>,</m:t>
                    </m:r>
                  </m:oMath>
                </a14:m>
                <a:r>
                  <a:rPr lang="pt-BR" dirty="0"/>
                  <a:t> uma região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dirty="0" smtClean="0"/>
                      <m:t>Θ</m:t>
                    </m:r>
                  </m:oMath>
                </a14:m>
                <a:r>
                  <a:rPr lang="pt-BR" dirty="0"/>
                  <a:t> é a 100(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)% credibilidade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se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Exemplo :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𝑆𝑒𝑗𝑎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com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conhecida. A priori não-informativa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é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consideramos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pt-BR" dirty="0"/>
                  <a:t>números tais que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B20026-B682-43FF-A7B2-33581C2C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4" y="1690688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Intervalo </a:t>
            </a:r>
            <a:r>
              <a:rPr lang="pt-BR" dirty="0"/>
              <a:t>de Credibilidade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9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2">
                <a:extLst>
                  <a:ext uri="{FF2B5EF4-FFF2-40B4-BE49-F238E27FC236}">
                    <a16:creationId xmlns:a16="http://schemas.microsoft.com/office/drawing/2014/main" id="{61222EE9-EE02-4D28-8978-C09FC45BD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26" y="1967223"/>
                <a:ext cx="10585174" cy="5514354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dirty="0" smtClean="0"/>
                  <a:t>Desenvolvendo as contas: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Logo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 é 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pt-BR" dirty="0"/>
                  <a:t> intervalo de credibilidade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" name="Espaço Reservado para Conteúdo 2">
                <a:extLst>
                  <a:ext uri="{FF2B5EF4-FFF2-40B4-BE49-F238E27FC236}">
                    <a16:creationId xmlns:a16="http://schemas.microsoft.com/office/drawing/2014/main" id="{61222EE9-EE02-4D28-8978-C09FC45B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6" y="1967223"/>
                <a:ext cx="10585174" cy="5514354"/>
              </a:xfrm>
              <a:prstGeom prst="rect">
                <a:avLst/>
              </a:prstGeom>
              <a:blipFill>
                <a:blip r:embed="rId2"/>
                <a:stretch>
                  <a:fillRect l="-1036" t="-2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Intervalo de </a:t>
            </a:r>
            <a:r>
              <a:rPr lang="pt-BR" dirty="0" smtClean="0"/>
              <a:t>Credibilidade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5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8E835-382E-4B72-9871-344452EE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4" y="312357"/>
            <a:ext cx="10515600" cy="1325563"/>
          </a:xfrm>
        </p:spPr>
        <p:txBody>
          <a:bodyPr/>
          <a:lstStyle/>
          <a:p>
            <a:r>
              <a:rPr lang="pt-BR" dirty="0" smtClean="0"/>
              <a:t>Intervalo de Confiança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63598DA-7100-449B-8E0D-AF074CB7A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12" y="2239169"/>
            <a:ext cx="7038975" cy="35242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65F47B-3816-47B8-98BE-DA3BF471EE99}"/>
              </a:ext>
            </a:extLst>
          </p:cNvPr>
          <p:cNvSpPr txBox="1"/>
          <p:nvPr/>
        </p:nvSpPr>
        <p:spPr>
          <a:xfrm>
            <a:off x="2054087" y="5763419"/>
            <a:ext cx="864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hlinkClick r:id="rId3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http://www.portalaction.com.br/inferencia/intervalo-de-confianca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8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BBD15-E604-4755-8B4D-09C40A5F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B29768-80F2-4BF1-A3D3-7AFAB5ABD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7330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dirty="0"/>
                  <a:t>Suponha que queiramos estimar a média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pt-BR" dirty="0"/>
                  <a:t> de uma população normal com desvio padrão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= 5,0. Com uma amostra de tamanho 100 selecionada aleatoriamente se obtém média amostral de 7,0.</a:t>
                </a:r>
              </a:p>
              <a:p>
                <a:endParaRPr lang="pt-BR" dirty="0"/>
              </a:p>
              <a:p>
                <a:r>
                  <a:rPr lang="pt-BR" dirty="0"/>
                  <a:t>Desejamos então construir um intervalo de confiança de 95% para a verdadeira média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µ 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pPr algn="ctr"/>
                <a:r>
                  <a:rPr lang="pt-BR" dirty="0"/>
                  <a:t> 1 – </a:t>
                </a:r>
                <a:r>
                  <a:rPr lang="el-GR" dirty="0"/>
                  <a:t>α</a:t>
                </a:r>
                <a:r>
                  <a:rPr lang="pt-BR" dirty="0"/>
                  <a:t> = 0,95 logo </a:t>
                </a:r>
                <a:r>
                  <a:rPr lang="el-GR" dirty="0"/>
                  <a:t>α</a:t>
                </a:r>
                <a:r>
                  <a:rPr lang="pt-BR" dirty="0"/>
                  <a:t> = 0,05 </a:t>
                </a:r>
              </a:p>
              <a:p>
                <a:pPr algn="ctr"/>
                <a:r>
                  <a:rPr lang="pt-BR" dirty="0"/>
                  <a:t>e utilizando a tabela da normal temos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=1,96</m:t>
                    </m:r>
                  </m:oMath>
                </a14:m>
                <a:r>
                  <a:rPr lang="pt-BR" dirty="0"/>
                  <a:t> </a:t>
                </a:r>
              </a:p>
              <a:p>
                <a:pPr algn="ctr"/>
                <a:r>
                  <a:rPr lang="pt-BR" dirty="0"/>
                  <a:t>assim temos um pivô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=1,96∙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</m:oMath>
                </a14:m>
                <a:r>
                  <a:rPr lang="pt-BR" dirty="0"/>
                  <a:t> = 0,98</a:t>
                </a:r>
              </a:p>
              <a:p>
                <a:pPr algn="ctr"/>
                <a:endParaRPr lang="pt-BR" dirty="0"/>
              </a:p>
              <a:p>
                <a:r>
                  <a:rPr lang="pt-BR" dirty="0"/>
                  <a:t>Portanto 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7−0,98≤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µ≤7+0,98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6,02≤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µ≤7,98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2B29768-80F2-4BF1-A3D3-7AFAB5ABD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7330"/>
                <a:ext cx="10515600" cy="4351338"/>
              </a:xfrm>
              <a:blipFill rotWithShape="0">
                <a:blip r:embed="rId2"/>
                <a:stretch>
                  <a:fillRect l="-696" t="-2941" r="-1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3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O que fazer quando não conhecemos a distribuição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e não conseguimos </a:t>
                </a:r>
                <a:r>
                  <a:rPr lang="pt-BR" dirty="0" smtClean="0"/>
                  <a:t>encontrar </a:t>
                </a:r>
                <a:r>
                  <a:rPr lang="pt-BR" dirty="0"/>
                  <a:t>a constante de </a:t>
                </a:r>
                <a:r>
                  <a:rPr lang="pt-BR" dirty="0" smtClean="0"/>
                  <a:t>integração?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83267" y="5977467"/>
            <a:ext cx="10515600" cy="453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https://archive.siam.org/news/news.php?id=637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2" y="371785"/>
            <a:ext cx="9159875" cy="54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via cadeias de </a:t>
            </a:r>
            <a:r>
              <a:rPr lang="pt-BR" dirty="0" err="1"/>
              <a:t>Markov</a:t>
            </a:r>
            <a:r>
              <a:rPr lang="pt-BR" dirty="0"/>
              <a:t> (MCMC)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Os métodos de MCMC são uma alternativa para quando não é possível calcular a distribuição a posteriori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Usam técnicas de simulação iterativa baseadas em cadeias de </a:t>
            </a:r>
            <a:r>
              <a:rPr lang="pt-BR" dirty="0" err="1"/>
              <a:t>Markov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O objetivo é obter uma amostra da distribuição a posteriori para calcular estimativas amostrais de características desta distribuição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ideia central é construir uma cadeia de </a:t>
            </a:r>
            <a:r>
              <a:rPr lang="pt-BR" dirty="0" err="1"/>
              <a:t>Markov</a:t>
            </a:r>
            <a:r>
              <a:rPr lang="pt-BR" dirty="0"/>
              <a:t> que seja de fácil simulação e que tem como distribuição de equilíbrio a distribuição de interesse (no nosso caso, a posteriori)</a:t>
            </a:r>
          </a:p>
        </p:txBody>
      </p:sp>
    </p:spTree>
    <p:extLst>
      <p:ext uri="{BB962C8B-B14F-4D97-AF65-F5344CB8AC3E}">
        <p14:creationId xmlns:p14="http://schemas.microsoft.com/office/powerpoint/2010/main" val="36471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Cadeias de </a:t>
            </a:r>
            <a:r>
              <a:rPr lang="pt-BR" dirty="0" err="1"/>
              <a:t>Markov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Uma cadeia de </a:t>
                </a:r>
                <a:r>
                  <a:rPr lang="pt-BR" dirty="0" err="1"/>
                  <a:t>Markov</a:t>
                </a:r>
                <a:r>
                  <a:rPr lang="pt-BR" dirty="0"/>
                  <a:t> é um processo estocástico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pt-BR" dirty="0"/>
                  <a:t> tal que a distribuição 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 dados todos os valores anteriores depende apenas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Cadeias de </a:t>
                </a:r>
                <a:r>
                  <a:rPr lang="pt-BR" dirty="0" err="1"/>
                  <a:t>Markov</a:t>
                </a:r>
                <a:r>
                  <a:rPr lang="pt-BR" dirty="0"/>
                  <a:t> que possuem uma distribuição de equilíbrio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são aquelas que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Qual proporção é maior?</a:t>
            </a:r>
          </a:p>
          <a:p>
            <a:pPr marL="0" indent="0" algn="ctr">
              <a:buNone/>
            </a:pPr>
            <a:r>
              <a:rPr lang="pt-BR" dirty="0"/>
              <a:t>A: 1 de 2</a:t>
            </a:r>
          </a:p>
          <a:p>
            <a:pPr marL="0" indent="0" algn="ctr">
              <a:buNone/>
            </a:pPr>
            <a:r>
              <a:rPr lang="pt-BR" dirty="0"/>
              <a:t>B: 40 de 100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Que atacante você escolheria para seu o time?</a:t>
            </a:r>
          </a:p>
          <a:p>
            <a:pPr marL="0" indent="0" algn="ctr">
              <a:buNone/>
            </a:pPr>
            <a:r>
              <a:rPr lang="pt-BR" dirty="0"/>
              <a:t>Jogador A: Fez 40 gols em 100 finalizações</a:t>
            </a:r>
          </a:p>
          <a:p>
            <a:pPr marL="0" indent="0" algn="ctr">
              <a:buNone/>
            </a:pPr>
            <a:r>
              <a:rPr lang="pt-BR" dirty="0"/>
              <a:t>Jogador B: Fez 1 gol em 2 finalizações</a:t>
            </a:r>
          </a:p>
          <a:p>
            <a:pPr marL="0" indent="0" algn="ctr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522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Amostrador</a:t>
            </a:r>
            <a:r>
              <a:rPr lang="pt-BR" dirty="0"/>
              <a:t> de </a:t>
            </a:r>
            <a:r>
              <a:rPr lang="pt-BR" dirty="0" err="1"/>
              <a:t>Gibbs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pt-BR" dirty="0"/>
                  <a:t> a distribuição que se tem o interesse de amostrar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composto por todos os elementos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exceto pelo elemento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pt-BR" dirty="0"/>
              </a:p>
              <a:p>
                <a:pPr algn="just"/>
                <a:endParaRPr lang="pt-BR" b="1" dirty="0"/>
              </a:p>
              <a:p>
                <a:pPr algn="just"/>
                <a:r>
                  <a:rPr lang="pt-BR" dirty="0"/>
                  <a:t>Sejam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as distribuições condicionais completas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Amostrador</a:t>
            </a:r>
            <a:r>
              <a:rPr lang="pt-BR" dirty="0"/>
              <a:t> de </a:t>
            </a:r>
            <a:r>
              <a:rPr lang="pt-BR" dirty="0" err="1"/>
              <a:t>Gibbs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 smtClean="0"/>
                  <a:t>Determine </a:t>
                </a:r>
                <a:r>
                  <a:rPr lang="pt-BR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alores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iniciais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pt-BR" dirty="0"/>
                  <a:t>para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Obtenha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através de gerações das distribuições: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buNone/>
                </a:pPr>
                <a:r>
                  <a:rPr lang="pt-BR" i="1" dirty="0"/>
                  <a:t>...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3.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+=1;</m:t>
                    </m:r>
                  </m:oMath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dirty="0"/>
                  <a:t>4. Repita 2 e 3 até que a convergência seja obtida.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560" b="-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4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pt-BR" dirty="0"/>
                  <a:t>Suponha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seja o número de pessoas doentes no dia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 </a:t>
                </a:r>
                <a:endParaRPr lang="pt-BR" dirty="0" smtClean="0"/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Suponha que para os dias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consideremos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𝑃𝑜𝑖𝑠𝑠𝑜𝑛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) e que para os dias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BR" dirty="0"/>
                  <a:t>consideremos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𝑃𝑜𝑖𝑠𝑠𝑜𝑛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pt-BR" dirty="0"/>
                  <a:t>).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Com uma amostra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dirty="0"/>
                  <a:t>, como podemos estimar os valores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?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Assuma a priori que os parâmetros são independentes e sejam: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𝐷𝑖𝑠𝑐𝑟𝑒𝑡𝑎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{1,…,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9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É “fácil” mostrar que: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|∙~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|∙~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>
                    <a:ea typeface="Cambria Math" panose="02040503050406030204" pitchFamily="18" charset="0"/>
                  </a:rPr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b="0" dirty="0">
                    <a:ea typeface="Cambria Math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	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Determine um valor inicial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Obtenha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através de gerações das distribuições: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i="1" dirty="0">
                    <a:ea typeface="Cambria Math" panose="02040503050406030204" pitchFamily="18" charset="0"/>
                  </a:rPr>
                  <a:t>,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3.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+=1;</m:t>
                    </m:r>
                  </m:oMath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dirty="0"/>
                  <a:t>4. Repita 2 e 3 até que a convergência seja obtida.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941" b="-26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Interessante quando não se tem as distribuições condicionais completas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Utilizam ideias de métodos de aceitação e rejeição, ou seja, um valor é gerado de uma distribuição auxiliar e aceito com uma dada probabilidade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Sejam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a distribuição auxiliar 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a distribuição de interesse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74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Especifique valor inicial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Gere um novo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pt-BR" dirty="0"/>
                  <a:t> da distribuição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pt-BR" dirty="0"/>
                  <a:t> 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Calcule a probabilidade de aceitação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pt-BR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Gere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 então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pt-BR" dirty="0"/>
                  <a:t>, caso contrário,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b="0" dirty="0"/>
                  <a:t>Faça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</m:t>
                    </m:r>
                  </m:oMath>
                </a14:m>
                <a:r>
                  <a:rPr lang="pt-BR" dirty="0"/>
                  <a:t> e volte ao passo 2.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0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A escolha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pt-BR" dirty="0"/>
                  <a:t> é crucial para a implementação do M-H</a:t>
                </a:r>
              </a:p>
              <a:p>
                <a:pPr algn="just"/>
                <a:r>
                  <a:rPr lang="pt-BR" dirty="0"/>
                  <a:t>Uma escolha comum é utilizar uma distribuição </a:t>
                </a:r>
                <a:r>
                  <a:rPr lang="pt-BR" dirty="0" smtClean="0"/>
                  <a:t>normal centrada </a:t>
                </a:r>
                <a:r>
                  <a:rPr lang="pt-BR" dirty="0"/>
                  <a:t>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desse modo,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pt-BR" dirty="0"/>
              </a:p>
              <a:p>
                <a:pPr algn="just"/>
                <a:r>
                  <a:rPr lang="pt-BR" dirty="0"/>
                  <a:t>É importante ajustar a variância desta distribuição. Se a variância é pequena, aceitamos mais movimentos porém os movimentos são lentos. Por outro lado, se a variância é grande, aceitamos menos movimentos, porém visitamos mais rapidamente o domínio dos parâmetros.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das Cadeias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63" y="1206893"/>
            <a:ext cx="5863803" cy="589499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5867400"/>
            <a:ext cx="338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https://www.statlect.com/fundamentals-of-statistics/Markov-Chain-Monte-Carlo-diagnostics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0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Qual proporção é maior?</a:t>
            </a:r>
          </a:p>
          <a:p>
            <a:pPr marL="0" indent="0" algn="ctr">
              <a:buNone/>
            </a:pPr>
            <a:r>
              <a:rPr lang="pt-BR" dirty="0"/>
              <a:t>A: 1 de 2</a:t>
            </a:r>
          </a:p>
          <a:p>
            <a:pPr marL="0" indent="0" algn="ctr">
              <a:buNone/>
            </a:pPr>
            <a:r>
              <a:rPr lang="pt-BR" dirty="0"/>
              <a:t>B: 40 de 100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Que atacante você escolheria para seu o time?</a:t>
            </a:r>
          </a:p>
          <a:p>
            <a:pPr marL="0" indent="0" algn="ctr">
              <a:buNone/>
            </a:pPr>
            <a:r>
              <a:rPr lang="pt-BR" dirty="0"/>
              <a:t>Jogador A: Fez 40 gols em 100 finalizações</a:t>
            </a:r>
          </a:p>
          <a:p>
            <a:pPr marL="0" indent="0" algn="ctr">
              <a:buNone/>
            </a:pPr>
            <a:r>
              <a:rPr lang="pt-BR" dirty="0"/>
              <a:t>Jogador B: Fez 1 gol em 2 finalizações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Quem você escolheria para bater um pênalti no seu time?</a:t>
            </a:r>
          </a:p>
          <a:p>
            <a:pPr marL="0" indent="0" algn="ctr">
              <a:buNone/>
            </a:pPr>
            <a:r>
              <a:rPr lang="pt-BR" dirty="0"/>
              <a:t>Jogador A: Fez 40 gols em 100 cobranças</a:t>
            </a:r>
          </a:p>
          <a:p>
            <a:pPr marL="0" indent="0" algn="ctr">
              <a:buNone/>
            </a:pPr>
            <a:r>
              <a:rPr lang="pt-BR" dirty="0"/>
              <a:t>Jogador B: Fez 1 gol em 2 cobranças</a:t>
            </a:r>
          </a:p>
        </p:txBody>
      </p:sp>
    </p:spTree>
    <p:extLst>
      <p:ext uri="{BB962C8B-B14F-4D97-AF65-F5344CB8AC3E}">
        <p14:creationId xmlns:p14="http://schemas.microsoft.com/office/powerpoint/2010/main" val="19907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das Cadeias</a:t>
            </a:r>
            <a:endParaRPr lang="pt-BR" dirty="0"/>
          </a:p>
        </p:txBody>
      </p:sp>
      <p:pic>
        <p:nvPicPr>
          <p:cNvPr id="1026" name="Picture 2" descr="Trace plots of two different MCMC samp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54" y="1228361"/>
            <a:ext cx="5751446" cy="57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38200" y="2204953"/>
            <a:ext cx="360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 smtClean="0"/>
              <a:t>Burn</a:t>
            </a:r>
            <a:r>
              <a:rPr lang="pt-BR" sz="3200" dirty="0" smtClean="0"/>
              <a:t>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 smtClean="0"/>
              <a:t>Thinning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84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PFISTER, </a:t>
            </a:r>
            <a:r>
              <a:rPr lang="pt-BR" dirty="0" err="1"/>
              <a:t>Hanspeter</a:t>
            </a:r>
            <a:r>
              <a:rPr lang="pt-BR" dirty="0"/>
              <a:t>; BLITZSTEIN, Joe; KAYNIG, Veronica. </a:t>
            </a:r>
            <a:r>
              <a:rPr lang="pt-BR" b="1" dirty="0" err="1"/>
              <a:t>Bayesian</a:t>
            </a:r>
            <a:r>
              <a:rPr lang="pt-BR" b="1" dirty="0"/>
              <a:t> </a:t>
            </a:r>
            <a:r>
              <a:rPr lang="pt-BR" b="1" dirty="0" err="1"/>
              <a:t>Methods</a:t>
            </a:r>
            <a:r>
              <a:rPr lang="pt-BR" b="1" dirty="0"/>
              <a:t> </a:t>
            </a:r>
            <a:r>
              <a:rPr lang="pt-BR" b="1" dirty="0" err="1"/>
              <a:t>Continued</a:t>
            </a:r>
            <a:r>
              <a:rPr lang="pt-BR" dirty="0"/>
              <a:t>. 2015. 29 slides. Disponível em &lt;https://github.com/cs109/2015/raw/master/Lectures/17BayesianMethodsContinued.pdf&gt;. Acesso em: 23 ago. 2019.</a:t>
            </a:r>
          </a:p>
          <a:p>
            <a:pPr marL="0" indent="0" algn="just">
              <a:buNone/>
            </a:pPr>
            <a:r>
              <a:rPr lang="pt-BR" dirty="0"/>
              <a:t>BUENO, Renata. </a:t>
            </a:r>
            <a:r>
              <a:rPr lang="pt-BR" b="1" dirty="0"/>
              <a:t>MCMC</a:t>
            </a:r>
            <a:r>
              <a:rPr lang="pt-BR" dirty="0"/>
              <a:t> - Algoritmo de </a:t>
            </a:r>
            <a:r>
              <a:rPr lang="pt-BR" dirty="0" err="1"/>
              <a:t>Gibbs</a:t>
            </a:r>
            <a:r>
              <a:rPr lang="pt-BR" dirty="0"/>
              <a:t>. 2017. 17 slides.</a:t>
            </a:r>
          </a:p>
          <a:p>
            <a:pPr marL="0" indent="0" algn="just">
              <a:buNone/>
            </a:pPr>
            <a:r>
              <a:rPr lang="pt-BR" dirty="0"/>
              <a:t>BUENO, Renata. </a:t>
            </a:r>
            <a:r>
              <a:rPr lang="pt-BR" b="1" dirty="0"/>
              <a:t>Algoritmo de </a:t>
            </a:r>
            <a:r>
              <a:rPr lang="pt-BR" b="1" dirty="0" err="1"/>
              <a:t>Metropolis-Hastings</a:t>
            </a:r>
            <a:r>
              <a:rPr lang="pt-BR" dirty="0"/>
              <a:t>. 2017. 19 slides.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01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Empirical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Métodos que consistem em estimar a distribuição a priori a partir dos dados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/>
              <a:t>Contradizem os métodos bayesianos “padrões” em que a priori é determinada antes de se observar os dados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7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Estamos interessados em descobrir quem foi o melhor finalizador no Brasileirão 2018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𝐵𝑒𝑟𝑛𝑜𝑢𝑙𝑙𝑖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é a proporção gols/finalizações 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jogador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é o parâmetro de interesse 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jogador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:r>
                  <a:rPr lang="pt-BR" dirty="0" smtClean="0">
                    <a:hlinkClick r:id="rId2"/>
                  </a:rPr>
                  <a:t>https</a:t>
                </a:r>
                <a:r>
                  <a:rPr lang="pt-BR" dirty="0">
                    <a:hlinkClick r:id="rId2"/>
                  </a:rPr>
                  <a:t>://github.com/henriquepgomide/caRtola</a:t>
                </a:r>
                <a:r>
                  <a:rPr lang="pt-BR" dirty="0" smtClean="0">
                    <a:hlinkClick r:id="rId2"/>
                  </a:rPr>
                  <a:t>/</a:t>
                </a:r>
                <a:endParaRPr lang="pt-BR" dirty="0" smtClean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38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MLE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493652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Paulo André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Manoel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Jonathan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Luan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Matheus Henrique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Gustavo Gómez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Jair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Henrique Dourado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MLE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701449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MLE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Paulo André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Manoel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Jonathan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Luan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Matheus Henrique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Gustavo Gómez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Jair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Henrique Dourado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Picture 2" descr="Resultado de imagem para paulo andre corinth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31" y="2611074"/>
            <a:ext cx="58483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Distribuição da proporção </a:t>
            </a:r>
            <a:r>
              <a:rPr lang="pt-BR" dirty="0"/>
              <a:t>gols/finalizações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058194"/>
            <a:ext cx="7610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</TotalTime>
  <Words>1007</Words>
  <Application>Microsoft Office PowerPoint</Application>
  <PresentationFormat>Widescreen</PresentationFormat>
  <Paragraphs>448</Paragraphs>
  <Slides>41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Tema do Office</vt:lpstr>
      <vt:lpstr>Bayesian Methods Continued</vt:lpstr>
      <vt:lpstr>Apresentação do PowerPoint</vt:lpstr>
      <vt:lpstr>Apresentação do PowerPoint</vt:lpstr>
      <vt:lpstr>Apresentação do PowerPoint</vt:lpstr>
      <vt:lpstr>Empirical Bayes</vt:lpstr>
      <vt:lpstr>Exemplo</vt:lpstr>
      <vt:lpstr>Melhores finalizadores segundo MLE</vt:lpstr>
      <vt:lpstr>Melhores finalizadores segundo MLE</vt:lpstr>
      <vt:lpstr>Distribuição da proporção gols/finalizações </vt:lpstr>
      <vt:lpstr>Priori Ajustada</vt:lpstr>
      <vt:lpstr>Melhores finalizadores segundo EB</vt:lpstr>
      <vt:lpstr>Melhores finalizadores segundo EB</vt:lpstr>
      <vt:lpstr>Priori vs Posteriori</vt:lpstr>
      <vt:lpstr>Apresentação do PowerPoint</vt:lpstr>
      <vt:lpstr>Apresentação do PowerPoint</vt:lpstr>
      <vt:lpstr>Teoria da Decisão</vt:lpstr>
      <vt:lpstr>Conceitos Essenciais</vt:lpstr>
      <vt:lpstr>Exemplo</vt:lpstr>
      <vt:lpstr>Exemplo</vt:lpstr>
      <vt:lpstr>Funções de Perda</vt:lpstr>
      <vt:lpstr>Funções de Perda</vt:lpstr>
      <vt:lpstr> Intervalo de Credibilidade </vt:lpstr>
      <vt:lpstr>Intervalo de Credibilidade</vt:lpstr>
      <vt:lpstr>Intervalo de Confiança</vt:lpstr>
      <vt:lpstr>Exemplo</vt:lpstr>
      <vt:lpstr>Teorema de Bayes</vt:lpstr>
      <vt:lpstr>Apresentação do PowerPoint</vt:lpstr>
      <vt:lpstr>Monte Carlo via cadeias de Markov (MCMC)</vt:lpstr>
      <vt:lpstr>Cadeias de Markov</vt:lpstr>
      <vt:lpstr>Amostrador de Gibbs</vt:lpstr>
      <vt:lpstr>Amostrador de Gibbs</vt:lpstr>
      <vt:lpstr>Exemplo</vt:lpstr>
      <vt:lpstr>Exemplo</vt:lpstr>
      <vt:lpstr>Exemplo</vt:lpstr>
      <vt:lpstr>Exemplo</vt:lpstr>
      <vt:lpstr>Metropolis-Hastings</vt:lpstr>
      <vt:lpstr>Metropolis-Hastings</vt:lpstr>
      <vt:lpstr>Metropolis-Hastings</vt:lpstr>
      <vt:lpstr>Tratamento das Cadeias</vt:lpstr>
      <vt:lpstr>Tratamento das Cadeias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INTERVALOS DE CREDIBILIDADE E INTERVALOS DE CONFIANÇA</dc:title>
  <dc:creator>júlia fagundes</dc:creator>
  <cp:lastModifiedBy>Luiz Fernando Guilhem Nassif Maia</cp:lastModifiedBy>
  <cp:revision>91</cp:revision>
  <dcterms:created xsi:type="dcterms:W3CDTF">2019-08-26T01:44:30Z</dcterms:created>
  <dcterms:modified xsi:type="dcterms:W3CDTF">2019-08-27T19:25:48Z</dcterms:modified>
</cp:coreProperties>
</file>